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13503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30404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27664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80322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38309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75545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011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4235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2C9379-AF66-4282-B9B0-C712DC5A52B2}" type="datetimeFigureOut">
              <a:rPr lang="en-US" smtClean="0"/>
              <a:t>12/16/2019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986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67916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63216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65587-5F57-4ED4-9D0F-2F323AF3C08A}" type="slidenum">
              <a:rPr lang="en-US" smtClean="0"/>
              <a:t>‹#›</a:t>
            </a:fld>
            <a:endParaRPr lang="en-US"/>
          </a:p>
        </p:txBody>
      </p:sp>
    </p:spTree>
    <p:extLst>
      <p:ext uri="{BB962C8B-B14F-4D97-AF65-F5344CB8AC3E}">
        <p14:creationId xmlns:p14="http://schemas.microsoft.com/office/powerpoint/2010/main" val="319083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B2C9379-AF66-4282-B9B0-C712DC5A52B2}" type="datetimeFigureOut">
              <a:rPr lang="en-US" smtClean="0"/>
              <a:t>12/16/2019</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7F65587-5F57-4ED4-9D0F-2F323AF3C0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187624" y="965395"/>
            <a:ext cx="7772400" cy="1584175"/>
          </a:xfrm>
        </p:spPr>
        <p:txBody>
          <a:bodyPr>
            <a:normAutofit/>
          </a:bodyPr>
          <a:lstStyle/>
          <a:p>
            <a:r>
              <a:rPr lang="ar-IQ" sz="3600" dirty="0" smtClean="0"/>
              <a:t>   المحاسبة الحكومية</a:t>
            </a:r>
            <a:endParaRPr lang="en-US" sz="3600" dirty="0"/>
          </a:p>
        </p:txBody>
      </p:sp>
      <p:sp>
        <p:nvSpPr>
          <p:cNvPr id="3" name="عنوان فرعي 2"/>
          <p:cNvSpPr>
            <a:spLocks noGrp="1"/>
          </p:cNvSpPr>
          <p:nvPr>
            <p:ph type="subTitle" idx="1"/>
          </p:nvPr>
        </p:nvSpPr>
        <p:spPr>
          <a:xfrm>
            <a:off x="899592" y="2564904"/>
            <a:ext cx="7704856" cy="3816424"/>
          </a:xfrm>
        </p:spPr>
        <p:txBody>
          <a:bodyPr/>
          <a:lstStyle/>
          <a:p>
            <a:endParaRPr lang="ar-IQ" dirty="0" smtClean="0"/>
          </a:p>
          <a:p>
            <a:endParaRPr lang="ar-IQ" dirty="0" smtClean="0"/>
          </a:p>
          <a:p>
            <a:r>
              <a:rPr lang="ar-IQ" sz="2800" b="1" i="0" cap="all" spc="300" dirty="0" smtClean="0">
                <a:solidFill>
                  <a:schemeClr val="tx1"/>
                </a:solidFill>
                <a:latin typeface="Arial" pitchFamily="34" charset="0"/>
                <a:ea typeface="+mj-ea"/>
                <a:cs typeface="Arial" pitchFamily="34" charset="0"/>
              </a:rPr>
              <a:t>   إعداد  </a:t>
            </a:r>
            <a:endParaRPr lang="ar-IQ" sz="2800" b="1" i="0" cap="all" spc="300" dirty="0">
              <a:solidFill>
                <a:schemeClr val="tx1"/>
              </a:solidFill>
              <a:latin typeface="Arial" pitchFamily="34" charset="0"/>
              <a:ea typeface="+mj-ea"/>
              <a:cs typeface="Arial" pitchFamily="34" charset="0"/>
            </a:endParaRPr>
          </a:p>
          <a:p>
            <a:r>
              <a:rPr lang="ar-IQ" sz="2800" b="1" i="0" cap="all" spc="300" dirty="0">
                <a:solidFill>
                  <a:schemeClr val="tx1"/>
                </a:solidFill>
                <a:latin typeface="Arial" pitchFamily="34" charset="0"/>
                <a:ea typeface="+mj-ea"/>
                <a:cs typeface="Arial" pitchFamily="34" charset="0"/>
              </a:rPr>
              <a:t>المدرس : عمار غازي ابراهيم </a:t>
            </a:r>
          </a:p>
          <a:p>
            <a:endParaRPr lang="en-US" dirty="0"/>
          </a:p>
        </p:txBody>
      </p:sp>
    </p:spTree>
    <p:extLst>
      <p:ext uri="{BB962C8B-B14F-4D97-AF65-F5344CB8AC3E}">
        <p14:creationId xmlns:p14="http://schemas.microsoft.com/office/powerpoint/2010/main" val="663513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75"/>
            <a:ext cx="8229600" cy="331781"/>
          </a:xfrm>
        </p:spPr>
        <p:txBody>
          <a:bodyPr>
            <a:noAutofit/>
          </a:bodyPr>
          <a:lstStyle/>
          <a:p>
            <a:endParaRPr lang="en-US" sz="3600" u="sng" dirty="0"/>
          </a:p>
        </p:txBody>
      </p:sp>
      <p:sp>
        <p:nvSpPr>
          <p:cNvPr id="3" name="عنصر نائب للمحتوى 2"/>
          <p:cNvSpPr>
            <a:spLocks noGrp="1"/>
          </p:cNvSpPr>
          <p:nvPr>
            <p:ph idx="1"/>
          </p:nvPr>
        </p:nvSpPr>
        <p:spPr>
          <a:xfrm>
            <a:off x="457200" y="476672"/>
            <a:ext cx="8229600" cy="5649491"/>
          </a:xfrm>
        </p:spPr>
        <p:txBody>
          <a:bodyPr>
            <a:noAutofit/>
          </a:bodyPr>
          <a:lstStyle/>
          <a:p>
            <a:pPr marL="0" indent="0" algn="just" rtl="1">
              <a:buNone/>
            </a:pPr>
            <a:r>
              <a:rPr lang="ar-IQ" sz="1900" b="1" dirty="0" smtClean="0"/>
              <a:t>4- </a:t>
            </a:r>
            <a:r>
              <a:rPr lang="ar-IQ" sz="1900" b="1" dirty="0"/>
              <a:t>وحدة نماذج المستندات :</a:t>
            </a:r>
            <a:endParaRPr lang="en-US" sz="1900" dirty="0"/>
          </a:p>
          <a:p>
            <a:pPr marL="0" indent="0" algn="just" rtl="1">
              <a:buNone/>
            </a:pPr>
            <a:r>
              <a:rPr lang="ar-IQ" sz="1900" b="1" dirty="0"/>
              <a:t>ان توحيد نماذج المستندات له أهمية في سلامة العمل المالي والمحاسبي اذ يساعد الى حد كبير في تقليص حالات التزوير وسوء التصرف عن طريق احكام الرقابة على المستندات . </a:t>
            </a:r>
            <a:endParaRPr lang="en-US" sz="1900" dirty="0"/>
          </a:p>
          <a:p>
            <a:pPr marL="0" indent="0" algn="just" rtl="1">
              <a:buNone/>
            </a:pPr>
            <a:r>
              <a:rPr lang="ar-IQ" sz="1900" b="1" dirty="0"/>
              <a:t>وان نماذج المستندات الصرف والقبض والتي تعتبر الوثيقة التي ينشأ بها القيد المحاسبي والتي تعزز </a:t>
            </a:r>
            <a:r>
              <a:rPr lang="ar-IQ" sz="1900" b="1" dirty="0" err="1"/>
              <a:t>بالمستمسكات</a:t>
            </a:r>
            <a:r>
              <a:rPr lang="ar-IQ" sz="1900" b="1" dirty="0"/>
              <a:t> الضرورية لعملية الدفع او القبض موحدة في وحدات الدولة ومحددة اشكالها سواء في ظل النظام المحاسبي الحكومي المركزي او في ظل النظام المحاسبي الحكومي اللامركزي وان لهذا التوحيد اسبابه التي اهمها :</a:t>
            </a:r>
            <a:endParaRPr lang="en-US" sz="1900" dirty="0"/>
          </a:p>
          <a:p>
            <a:pPr marL="0" indent="0" algn="just" rtl="1">
              <a:buNone/>
            </a:pPr>
            <a:r>
              <a:rPr lang="ar-IQ" sz="1900" b="1" dirty="0"/>
              <a:t>- يساعد مرحلة التدقيق السابقة حيث ان الارقام المتسلسلة لتلك المستندات قد </a:t>
            </a:r>
            <a:r>
              <a:rPr lang="ar-IQ" sz="1900" b="1" dirty="0" err="1"/>
              <a:t>تنمع</a:t>
            </a:r>
            <a:r>
              <a:rPr lang="ar-IQ" sz="1900" b="1" dirty="0"/>
              <a:t> عملية التزوير خاصة وان عملية الطبع تتم في مطبعة حكومية واحدة وتجهز من قبل السلطة المركزية .</a:t>
            </a:r>
            <a:endParaRPr lang="en-US" sz="1900" dirty="0"/>
          </a:p>
          <a:p>
            <a:pPr marL="0" indent="0" algn="just" rtl="1">
              <a:buNone/>
            </a:pPr>
            <a:r>
              <a:rPr lang="ar-IQ" sz="1900" b="1" dirty="0"/>
              <a:t>- ان عملية التوحيد هذه تقلل من كلف الطبع لهذه النماذج .</a:t>
            </a:r>
            <a:endParaRPr lang="en-US" sz="1900" dirty="0"/>
          </a:p>
          <a:p>
            <a:pPr marL="0" indent="0" algn="just" rtl="1">
              <a:buNone/>
            </a:pPr>
            <a:r>
              <a:rPr lang="ar-IQ" sz="1900" b="1" dirty="0"/>
              <a:t>- ان البيانات المحاسبية المثبتة في حقول المستند الخاص بالصرف او القبض تساعد عملية التنظيم المحاسبي الموحد في وحدات الدولة المختلفة .</a:t>
            </a:r>
            <a:endParaRPr lang="en-US" sz="1900" dirty="0"/>
          </a:p>
          <a:p>
            <a:pPr marL="0" indent="0" algn="just" rtl="1">
              <a:buNone/>
            </a:pPr>
            <a:r>
              <a:rPr lang="ar-IQ" sz="1900" b="1" dirty="0"/>
              <a:t>5- الصلاحيات المالية :</a:t>
            </a:r>
            <a:endParaRPr lang="en-US" sz="1900" dirty="0"/>
          </a:p>
          <a:p>
            <a:pPr marL="0" indent="0" algn="just" rtl="1">
              <a:buNone/>
            </a:pPr>
            <a:r>
              <a:rPr lang="ar-IQ" sz="1900" b="1" dirty="0"/>
              <a:t>تعد الصلاحيات المالية الركيزة الاساسية فهي من اهم واخطر المواضيع حيث يمكن تجاوز الخطأ المحاسبي ولا يمكن تجاوز الخطأ المالي وتمنح هذه الصلاحيات بموجب تشريعات ، وان المال العام في الوحدات الحكومية لا يحق لأي شخص التصرف به بضمنها مسؤول الوحدة والمال العام يحكمه القانون والوحدات تتصرف بالتخويل المنصوص عليه بموجب قانون اصول المحاسبات العامة او قانون الموازنة العامة او اي قانون نافذ والتصرف يجب ان يتم بحدود الصلاحية الواردة عليه ان أي خطأ يحصل يكون جسيما لأنه يصيب العامة ومن غير الممكن تعديله بقيود محاسبية ويتحمل صاحب التصرف الخطأ نتيجة خطأه ويضمن بمبالغ الاضرار التي لحقت بالمال العام .  </a:t>
            </a:r>
            <a:endParaRPr lang="en-US" sz="1900" dirty="0"/>
          </a:p>
          <a:p>
            <a:pPr marL="0" indent="0" algn="just" rtl="1">
              <a:buNone/>
            </a:pPr>
            <a:endParaRPr lang="en-US" sz="1900" dirty="0"/>
          </a:p>
        </p:txBody>
      </p:sp>
    </p:spTree>
    <p:extLst>
      <p:ext uri="{BB962C8B-B14F-4D97-AF65-F5344CB8AC3E}">
        <p14:creationId xmlns:p14="http://schemas.microsoft.com/office/powerpoint/2010/main" val="194698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562074"/>
          </a:xfrm>
        </p:spPr>
        <p:txBody>
          <a:bodyPr>
            <a:noAutofit/>
          </a:bodyPr>
          <a:lstStyle/>
          <a:p>
            <a:endParaRPr lang="en-US" sz="3600" u="sng" dirty="0"/>
          </a:p>
        </p:txBody>
      </p:sp>
      <p:sp>
        <p:nvSpPr>
          <p:cNvPr id="3" name="عنصر نائب للمحتوى 2"/>
          <p:cNvSpPr>
            <a:spLocks noGrp="1"/>
          </p:cNvSpPr>
          <p:nvPr>
            <p:ph idx="1"/>
          </p:nvPr>
        </p:nvSpPr>
        <p:spPr>
          <a:xfrm>
            <a:off x="457200" y="764704"/>
            <a:ext cx="8229600" cy="5616624"/>
          </a:xfrm>
        </p:spPr>
        <p:txBody>
          <a:bodyPr>
            <a:normAutofit fontScale="92500" lnSpcReduction="20000"/>
          </a:bodyPr>
          <a:lstStyle/>
          <a:p>
            <a:pPr marL="0" indent="0" algn="just" rtl="1">
              <a:buNone/>
            </a:pPr>
            <a:r>
              <a:rPr lang="ar-IQ" sz="2000" b="1" u="dbl" dirty="0"/>
              <a:t>المحاسبة الحكومية والمحاسبة المالية  </a:t>
            </a:r>
            <a:endParaRPr lang="en-US" sz="2000" dirty="0"/>
          </a:p>
          <a:p>
            <a:pPr marL="0" indent="0" algn="just" rtl="1">
              <a:buNone/>
            </a:pPr>
            <a:r>
              <a:rPr lang="ar-IQ" sz="2000" b="1" dirty="0"/>
              <a:t>تتميز المحاسبة الحكومية كما لاحظنا سابقا بخصائص وسمات تجعلها فرعا مستقلا من فروع المحاسبة الاخرى وذلك نتيجة مجال تطبيقها في وحدات ذات طبيعة خاصة تملكها الدولة وتمارس نشاط معين ضمن انشطة الدولة وتتصرف بحدود الاعتمادات المخصصة لها وتكون مسؤولة عن تحصيل الموارد المقررة جبايتها وفق القانون ورغم هذا الاختلاف الواضح .</a:t>
            </a:r>
            <a:endParaRPr lang="en-US" sz="2000" dirty="0"/>
          </a:p>
          <a:p>
            <a:pPr marL="0" indent="0" algn="just" rtl="1">
              <a:buNone/>
            </a:pPr>
            <a:r>
              <a:rPr lang="ar-IQ" sz="2000" b="1" u="dbl" dirty="0"/>
              <a:t>فان كلا فرعي المحاسبة اعلاه تلتقيان في نقاط اساسية ومهمة وهو العمل التطبيقي والفني والذي يمكن ان نحدده بما يلي</a:t>
            </a:r>
            <a:r>
              <a:rPr lang="ar-IQ" sz="2000" b="1" dirty="0"/>
              <a:t> :</a:t>
            </a:r>
            <a:endParaRPr lang="en-US" sz="2000" dirty="0"/>
          </a:p>
          <a:p>
            <a:pPr marL="0" indent="0" algn="just" rtl="1">
              <a:buNone/>
            </a:pPr>
            <a:r>
              <a:rPr lang="ar-IQ" sz="2000" b="1" dirty="0"/>
              <a:t>1- التسجيل الكامل للتصرفات المالية التي تنشأ في الوحدة المحاسبية وفق اسلوب القيد المزدوج .</a:t>
            </a:r>
            <a:endParaRPr lang="en-US" sz="2000" dirty="0"/>
          </a:p>
          <a:p>
            <a:pPr marL="0" indent="0" algn="just" rtl="1">
              <a:buNone/>
            </a:pPr>
            <a:r>
              <a:rPr lang="ar-IQ" sz="2000" b="1" dirty="0"/>
              <a:t>2- تشتركان في عملية الرقابة على العمليات المالية قبل وبعد الصرف . </a:t>
            </a:r>
            <a:endParaRPr lang="en-US" sz="2000" dirty="0"/>
          </a:p>
          <a:p>
            <a:pPr marL="0" indent="0" algn="just" rtl="1">
              <a:buNone/>
            </a:pPr>
            <a:r>
              <a:rPr lang="ar-IQ" sz="2000" b="1" dirty="0"/>
              <a:t>3- يعتمد كل من فرعي المحاسبة الحكومية والمحاسبة المالية على مجموعة من المبادئ والفروض المحاسبية مثل تكلفة التاريخية ، الموضوعية ، الثبات ، وحدة القياس ...الخ </a:t>
            </a:r>
            <a:r>
              <a:rPr lang="ar-IQ" sz="2000" b="1" dirty="0" smtClean="0"/>
              <a:t>.</a:t>
            </a:r>
            <a:endParaRPr lang="en-US" sz="2000" b="1" dirty="0" smtClean="0"/>
          </a:p>
          <a:p>
            <a:pPr marL="0" indent="0" algn="just" rtl="1">
              <a:buNone/>
            </a:pPr>
            <a:r>
              <a:rPr lang="ar-IQ" sz="2000" b="1" dirty="0"/>
              <a:t> ان مبدأ الكلفة التاريخية يطبق في كلا النظامين مفترضين ان القوة الشرائية للنقود لا تتغير </a:t>
            </a:r>
            <a:r>
              <a:rPr lang="ar-IQ" sz="2000" b="1" dirty="0" err="1"/>
              <a:t>فالارقام</a:t>
            </a:r>
            <a:r>
              <a:rPr lang="ar-IQ" sz="2000" b="1" dirty="0"/>
              <a:t> التاريخية تبقى في السجلات بسعر المبادلة الذي جرت على اساسه بغض النظر عن التغيرات التي قد في مستويات الأسعار . </a:t>
            </a:r>
            <a:endParaRPr lang="en-US" sz="2000" dirty="0"/>
          </a:p>
          <a:p>
            <a:pPr marL="0" indent="0" algn="just" rtl="1">
              <a:buNone/>
            </a:pPr>
            <a:r>
              <a:rPr lang="ar-IQ" sz="2000" b="1" dirty="0"/>
              <a:t>4- يعتمد النظام المحاسبي في كل منهما على مجموعة دفترية متكاملة متمثلة باليومية العامة وسجلات الاستاذ اضافة الى المجموعة </a:t>
            </a:r>
            <a:r>
              <a:rPr lang="ar-IQ" sz="2000" b="1" dirty="0" err="1"/>
              <a:t>المستندية</a:t>
            </a:r>
            <a:r>
              <a:rPr lang="ar-IQ" sz="2000" b="1" dirty="0"/>
              <a:t> .</a:t>
            </a:r>
            <a:endParaRPr lang="en-US" sz="2000" dirty="0"/>
          </a:p>
          <a:p>
            <a:pPr marL="0" indent="0" algn="just" rtl="1">
              <a:buNone/>
            </a:pPr>
            <a:r>
              <a:rPr lang="ar-IQ" sz="2000" b="1" dirty="0"/>
              <a:t>5- تتفقان في اصدار الكشوفات الدورية المتمثلة باليومية العامة وسجلات الاستاذ اضافة الى المجموعة </a:t>
            </a:r>
            <a:r>
              <a:rPr lang="ar-IQ" sz="2000" b="1" dirty="0" err="1"/>
              <a:t>المستندية</a:t>
            </a:r>
            <a:r>
              <a:rPr lang="ar-IQ" sz="2000" b="1" dirty="0"/>
              <a:t> .</a:t>
            </a:r>
            <a:endParaRPr lang="en-US" sz="2000" dirty="0"/>
          </a:p>
          <a:p>
            <a:pPr marL="0" indent="0" algn="just" rtl="1">
              <a:buNone/>
            </a:pPr>
            <a:r>
              <a:rPr lang="ar-IQ" sz="2000" b="1" dirty="0"/>
              <a:t>6- يؤدي العمل المحاسبي في كل منهما الى اصدار القوائم المالية في نهاية الفترة المحاسبية حيث تقدم المحاسبة المالية قائمة الدخل والمركز المالي وتقدم المحاسبة الحكومية حساب قياس النتيجة وقائمة المركز وان اختلفت طبيعة تلك القوائم الا ان الهدف هو توصيل نتيجة العمل المحاسبي . </a:t>
            </a:r>
            <a:endParaRPr lang="en-US" sz="2000" b="1" dirty="0"/>
          </a:p>
        </p:txBody>
      </p:sp>
    </p:spTree>
    <p:extLst>
      <p:ext uri="{BB962C8B-B14F-4D97-AF65-F5344CB8AC3E}">
        <p14:creationId xmlns:p14="http://schemas.microsoft.com/office/powerpoint/2010/main" val="34097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1320"/>
            <a:ext cx="8229600" cy="301336"/>
          </a:xfrm>
        </p:spPr>
        <p:txBody>
          <a:bodyPr>
            <a:normAutofit fontScale="90000"/>
          </a:bodyPr>
          <a:lstStyle/>
          <a:p>
            <a:endParaRPr lang="en-US" sz="3600" u="sng" dirty="0"/>
          </a:p>
        </p:txBody>
      </p:sp>
      <p:sp>
        <p:nvSpPr>
          <p:cNvPr id="3" name="عنصر نائب للمحتوى 2"/>
          <p:cNvSpPr>
            <a:spLocks noGrp="1"/>
          </p:cNvSpPr>
          <p:nvPr>
            <p:ph idx="1"/>
          </p:nvPr>
        </p:nvSpPr>
        <p:spPr>
          <a:xfrm>
            <a:off x="457200" y="548680"/>
            <a:ext cx="8229600" cy="5577483"/>
          </a:xfrm>
        </p:spPr>
        <p:txBody>
          <a:bodyPr>
            <a:noAutofit/>
          </a:bodyPr>
          <a:lstStyle/>
          <a:p>
            <a:pPr marL="0" indent="0" algn="r" rtl="1">
              <a:buNone/>
            </a:pPr>
            <a:r>
              <a:rPr lang="ar-IQ" sz="2000" b="1" u="dbl" dirty="0"/>
              <a:t>ومع هذا </a:t>
            </a:r>
            <a:r>
              <a:rPr lang="ar-IQ" sz="2000" b="1" u="dbl" dirty="0" err="1"/>
              <a:t>الأتفاق</a:t>
            </a:r>
            <a:r>
              <a:rPr lang="ar-IQ" sz="2000" b="1" u="dbl" dirty="0"/>
              <a:t> فهناك العديد من نقاط الاختلاف بين المحاسبة الحكومية والمحاسبة المالية وهي :</a:t>
            </a:r>
            <a:endParaRPr lang="en-US" sz="2000" dirty="0"/>
          </a:p>
          <a:p>
            <a:pPr marL="0" indent="0" algn="just" rtl="1">
              <a:buNone/>
            </a:pPr>
            <a:r>
              <a:rPr lang="ar-IQ" sz="2000" b="1" dirty="0"/>
              <a:t>1- يتحكم التشريع في النظام المحاسبي الحكومي وتعمل المحاسبة في هذا المجال وفق </a:t>
            </a:r>
            <a:r>
              <a:rPr lang="ar-IQ" sz="2000" b="1" dirty="0" err="1"/>
              <a:t>قواعج</a:t>
            </a:r>
            <a:r>
              <a:rPr lang="ar-IQ" sz="2000" b="1" dirty="0"/>
              <a:t> واحكام محددة بينما المحاسبة المالية تتأثر فقط بالتشريع ببعض القواعد .</a:t>
            </a:r>
            <a:endParaRPr lang="en-US" sz="2000" dirty="0"/>
          </a:p>
          <a:p>
            <a:pPr marL="0" indent="0" algn="just" rtl="1">
              <a:buNone/>
            </a:pPr>
            <a:r>
              <a:rPr lang="ar-IQ" sz="2000" b="1" dirty="0"/>
              <a:t>2- تعتمد المحاسبة الحكومية على نظرية الاموال المخصصة كما سنرى حيث تستمد الوحدات مقدرتها </a:t>
            </a:r>
            <a:r>
              <a:rPr lang="ar-IQ" sz="2000" b="1" dirty="0" err="1"/>
              <a:t>الانفاقية</a:t>
            </a:r>
            <a:r>
              <a:rPr lang="ar-IQ" sz="2000" b="1" dirty="0"/>
              <a:t> من الاعتمادات المخصصة ضمن الموازنة العامة في حين ان المحاسبة المالية تعمل وفق نظرية الشخصية المعنوية او نظرية اصحاب المشروع .</a:t>
            </a:r>
            <a:endParaRPr lang="en-US" sz="2000" dirty="0"/>
          </a:p>
          <a:p>
            <a:pPr marL="0" indent="0" algn="just" rtl="1">
              <a:buNone/>
            </a:pPr>
            <a:r>
              <a:rPr lang="ar-IQ" sz="2000" b="1" dirty="0"/>
              <a:t>3- الهدف الرئيس للمحاسبة الحكومية احكام السيطرة على التصرف بالمال العام وجبايته في حين ان المحاسبة المالية تهدف </a:t>
            </a:r>
            <a:r>
              <a:rPr lang="ar-IQ" sz="2000" b="1" dirty="0" err="1"/>
              <a:t>بالاساس</a:t>
            </a:r>
            <a:r>
              <a:rPr lang="ar-IQ" sz="2000" b="1" dirty="0"/>
              <a:t> الى تحديد الربح والخسارة بالمشروع .</a:t>
            </a:r>
            <a:endParaRPr lang="en-US" sz="2000" dirty="0"/>
          </a:p>
          <a:p>
            <a:pPr marL="0" indent="0" algn="just" rtl="1">
              <a:buNone/>
            </a:pPr>
            <a:r>
              <a:rPr lang="ar-IQ" sz="2000" b="1" dirty="0"/>
              <a:t>4- تعتمد المحاسبة الحكومية على الحسابات والترميز الوارد في تقسيمات الموازنة العامة حيث تعتبر الاداة لتنفيذ الموازنة وتتغير الحسابات والترميز وفق ما </a:t>
            </a:r>
            <a:r>
              <a:rPr lang="ar-IQ" sz="2000" b="1" dirty="0" err="1"/>
              <a:t>يتطلبه</a:t>
            </a:r>
            <a:r>
              <a:rPr lang="ar-IQ" sz="2000" b="1" dirty="0"/>
              <a:t> المخطط في الموازنة العامة في حين المحاسبة المالية لا تعتمد على ذلك . </a:t>
            </a:r>
            <a:endParaRPr lang="en-US" sz="2000" dirty="0"/>
          </a:p>
          <a:p>
            <a:pPr marL="0" indent="0" algn="just" rtl="1">
              <a:buNone/>
            </a:pPr>
            <a:r>
              <a:rPr lang="ar-IQ" sz="2000" b="1" dirty="0"/>
              <a:t>5- تطبق المحاسبة الحكومية الاساس النقدي في قياس النتيجة في نهاية الفترة ( السنة المالية ) او الاساس النقدي المعدل على خلاف ذلك تعتمد المحاسبة المالية على اساس الاستحقاق .</a:t>
            </a:r>
            <a:endParaRPr lang="en-US" sz="2000" dirty="0"/>
          </a:p>
          <a:p>
            <a:pPr marL="0" indent="0" algn="just" rtl="1">
              <a:buNone/>
            </a:pPr>
            <a:r>
              <a:rPr lang="ar-IQ" sz="2000" b="1" dirty="0"/>
              <a:t>6- انعدام التمييز بين المصروفات </a:t>
            </a:r>
            <a:r>
              <a:rPr lang="ar-IQ" sz="2000" b="1" dirty="0" err="1"/>
              <a:t>الايرادية</a:t>
            </a:r>
            <a:r>
              <a:rPr lang="ar-IQ" sz="2000" b="1" dirty="0"/>
              <a:t> والمصروفات الرأسمالية في حين نجد التمييز في المحاسبة المالية من الأمور الاساسية . </a:t>
            </a:r>
            <a:endParaRPr lang="en-US" sz="2000" dirty="0"/>
          </a:p>
          <a:p>
            <a:pPr marL="0" indent="0" algn="just" rtl="1">
              <a:buNone/>
            </a:pPr>
            <a:r>
              <a:rPr lang="ar-IQ" sz="2000" b="1" dirty="0"/>
              <a:t>7- بسبب انعدام الربح والخسارة في المحاسبة الحكومية فان مبدأ الحيطة والحذر ينعدم استخدامها في التنظيم المحاسبي الحكومي وعدم فتح حسابات تخصيصات للخسائر المتوقعة في حين ان المحاسبة المالية تعتمد </a:t>
            </a:r>
            <a:r>
              <a:rPr lang="ar-IQ" sz="2000" b="1" dirty="0" err="1"/>
              <a:t>بالاساس</a:t>
            </a:r>
            <a:r>
              <a:rPr lang="ar-IQ" sz="2000" b="1" dirty="0"/>
              <a:t> على استخدام هذه الحسابات للخسائر المتوقعة عملا بمبدأ الحيطة والحذر . </a:t>
            </a:r>
            <a:endParaRPr lang="en-US" sz="2000" dirty="0"/>
          </a:p>
          <a:p>
            <a:pPr marL="0" indent="0" algn="r" rtl="1">
              <a:buNone/>
            </a:pPr>
            <a:endParaRPr lang="en-US" sz="1800" b="1" dirty="0"/>
          </a:p>
        </p:txBody>
      </p:sp>
    </p:spTree>
    <p:extLst>
      <p:ext uri="{BB962C8B-B14F-4D97-AF65-F5344CB8AC3E}">
        <p14:creationId xmlns:p14="http://schemas.microsoft.com/office/powerpoint/2010/main" val="30265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6303"/>
            <a:ext cx="8229600" cy="620688"/>
          </a:xfrm>
        </p:spPr>
        <p:txBody>
          <a:bodyPr>
            <a:noAutofit/>
          </a:bodyPr>
          <a:lstStyle/>
          <a:p>
            <a:r>
              <a:rPr lang="ar-IQ" sz="3600" dirty="0" smtClean="0"/>
              <a:t/>
            </a:r>
            <a:br>
              <a:rPr lang="ar-IQ" sz="3600" dirty="0" smtClean="0"/>
            </a:br>
            <a:r>
              <a:rPr lang="ar-IQ" sz="3600" dirty="0" smtClean="0"/>
              <a:t>الأسبوع الأول </a:t>
            </a:r>
            <a:br>
              <a:rPr lang="ar-IQ" sz="3600" dirty="0" smtClean="0"/>
            </a:br>
            <a:endParaRPr lang="en-US" sz="3600" dirty="0"/>
          </a:p>
        </p:txBody>
      </p:sp>
      <p:sp>
        <p:nvSpPr>
          <p:cNvPr id="3" name="عنصر نائب للمحتوى 2"/>
          <p:cNvSpPr>
            <a:spLocks noGrp="1"/>
          </p:cNvSpPr>
          <p:nvPr>
            <p:ph idx="1"/>
          </p:nvPr>
        </p:nvSpPr>
        <p:spPr>
          <a:xfrm>
            <a:off x="395536" y="692696"/>
            <a:ext cx="8229600" cy="5760640"/>
          </a:xfrm>
        </p:spPr>
        <p:txBody>
          <a:bodyPr>
            <a:noAutofit/>
          </a:bodyPr>
          <a:lstStyle/>
          <a:p>
            <a:pPr marL="0" indent="0" algn="ctr" rtl="1">
              <a:buNone/>
            </a:pPr>
            <a:r>
              <a:rPr lang="ar-IQ" sz="2400" b="1" dirty="0" smtClean="0"/>
              <a:t>الفصل </a:t>
            </a:r>
            <a:r>
              <a:rPr lang="ar-IQ" sz="2400" b="1" dirty="0"/>
              <a:t>الاول</a:t>
            </a:r>
            <a:endParaRPr lang="en-US" sz="2400" dirty="0"/>
          </a:p>
          <a:p>
            <a:pPr marL="0" indent="0" algn="ctr" rtl="1">
              <a:buNone/>
            </a:pPr>
            <a:r>
              <a:rPr lang="ar-IQ" sz="2400" b="1" dirty="0"/>
              <a:t>مدخل تعريفي للمحاسبة الحكومية</a:t>
            </a:r>
            <a:endParaRPr lang="en-US" sz="2400" dirty="0"/>
          </a:p>
          <a:p>
            <a:pPr marL="0" indent="0" algn="r" rtl="1">
              <a:buNone/>
            </a:pPr>
            <a:r>
              <a:rPr lang="ar-IQ" sz="2400" b="1" u="dbl" dirty="0"/>
              <a:t>المحاسبة الحكومية :</a:t>
            </a:r>
            <a:endParaRPr lang="en-US" sz="2400" dirty="0"/>
          </a:p>
          <a:p>
            <a:pPr marL="0" indent="0" algn="just" rtl="1">
              <a:buNone/>
            </a:pPr>
            <a:r>
              <a:rPr lang="ar-IQ" sz="2000" b="1" dirty="0"/>
              <a:t>تعتبر المحاسبة الحكومية فرع من الفروع التي يضمها علم المحاسبة و تعد المحاسبة الحكومية الاداة التنفيذية للموازنة العامة والوسيط في تثبيت المعلومات عن التصرفات المالية المخطط ان تقوم بها وحدات الدولة المختلفة في الفترة الزمنية القادمة وتقدم النتائج الفعلية لتلك العمليات المالية واجراء مقارنة لبيانات حقيقية مع البيانات المخططة ( التقديرية ) . وذلك لتأمين الوسيلة لأجراء الرقابة وضمان سلامة العمليات المالية وتحديد الانحرافات لتصحيح مسار الخطط المستقبلية بضوء </a:t>
            </a:r>
            <a:r>
              <a:rPr lang="ar-IQ" sz="2000" b="1" dirty="0" err="1"/>
              <a:t>ماتوفره</a:t>
            </a:r>
            <a:r>
              <a:rPr lang="ar-IQ" sz="2000" b="1" dirty="0"/>
              <a:t> من معلومات.</a:t>
            </a:r>
            <a:endParaRPr lang="en-US" sz="2000" dirty="0"/>
          </a:p>
          <a:p>
            <a:pPr marL="0" indent="0" algn="just" rtl="1">
              <a:buNone/>
            </a:pPr>
            <a:r>
              <a:rPr lang="ar-IQ" sz="2000" b="1" u="dbl" dirty="0"/>
              <a:t>تعريف المحاسبة الحكومية :</a:t>
            </a:r>
            <a:endParaRPr lang="en-US" sz="2000" dirty="0"/>
          </a:p>
          <a:p>
            <a:pPr marL="0" indent="0" algn="just" rtl="1">
              <a:buNone/>
            </a:pPr>
            <a:r>
              <a:rPr lang="ar-IQ" sz="2000" b="1" dirty="0"/>
              <a:t>تعرف المحاسبة الحكومية على انها (( مجموعة من القواعد والأسس الصادرة عن سلطة مركزية لتنظيم وتسجيل حركة الاموال الداخلة والخارجة للوحدات الخدمية العامة الممولة مركزيا والرقابة على تلك الاموال وتقديم الكشوفات الشهرية والسنوية عنها )) . </a:t>
            </a:r>
            <a:endParaRPr lang="en-US" sz="2000" dirty="0"/>
          </a:p>
          <a:p>
            <a:pPr marL="0" indent="0" algn="just" rtl="1">
              <a:buNone/>
            </a:pPr>
            <a:r>
              <a:rPr lang="ar-IQ" sz="2000" b="1" dirty="0"/>
              <a:t>وتعرف بأنها (( عمليات اثبات حركة الاموال الداخلة الى الوحدات الحكومية  أو صرف الاموال المخصصة من الوحدات الحكومية الغير هادفة للربح في ضوء التشريعات النافذة واعداد التقارير الدورية عن تلك العمليات ونتائجها ، وتقديمها الى الجهات المختلفة )) .</a:t>
            </a:r>
            <a:endParaRPr lang="en-US" sz="2000" dirty="0"/>
          </a:p>
          <a:p>
            <a:pPr marL="0" indent="0" algn="r" rtl="1">
              <a:buNone/>
            </a:pPr>
            <a:endParaRPr lang="en-US" sz="2200" b="1" dirty="0"/>
          </a:p>
        </p:txBody>
      </p:sp>
    </p:spTree>
    <p:extLst>
      <p:ext uri="{BB962C8B-B14F-4D97-AF65-F5344CB8AC3E}">
        <p14:creationId xmlns:p14="http://schemas.microsoft.com/office/powerpoint/2010/main" val="309251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548680"/>
          </a:xfrm>
        </p:spPr>
        <p:txBody>
          <a:bodyPr>
            <a:normAutofit fontScale="90000"/>
          </a:bodyPr>
          <a:lstStyle/>
          <a:p>
            <a:endParaRPr lang="en-US" sz="3600" u="sng" dirty="0"/>
          </a:p>
        </p:txBody>
      </p:sp>
      <p:sp>
        <p:nvSpPr>
          <p:cNvPr id="3" name="عنصر نائب للمحتوى 2"/>
          <p:cNvSpPr>
            <a:spLocks noGrp="1"/>
          </p:cNvSpPr>
          <p:nvPr>
            <p:ph idx="1"/>
          </p:nvPr>
        </p:nvSpPr>
        <p:spPr>
          <a:xfrm>
            <a:off x="457200" y="692696"/>
            <a:ext cx="8229600" cy="5760640"/>
          </a:xfrm>
        </p:spPr>
        <p:txBody>
          <a:bodyPr>
            <a:noAutofit/>
          </a:bodyPr>
          <a:lstStyle/>
          <a:p>
            <a:pPr marL="0" indent="0" algn="just" rtl="1">
              <a:buNone/>
            </a:pPr>
            <a:r>
              <a:rPr lang="ar-IQ" sz="2200" b="1" dirty="0"/>
              <a:t>او هي (( عمليات تسجيل وتبويب الايرادات والمصروفات الخاصة بالوحدات الحكومية الممولة مركزيا ، في ضوء القوانين والتعليمات الصادرة من الجهات العليا في الدولة ، واعداد التقارير الدورية عنها )) </a:t>
            </a:r>
            <a:endParaRPr lang="en-US" sz="2200" dirty="0"/>
          </a:p>
          <a:p>
            <a:pPr marL="0" indent="0" algn="just" rtl="1">
              <a:buNone/>
            </a:pPr>
            <a:r>
              <a:rPr lang="ar-IQ" sz="2200" b="1" dirty="0"/>
              <a:t>ومن مفهوم التعاريف اعلاه يمكن ان نحدد النقاط الآتية :</a:t>
            </a:r>
            <a:endParaRPr lang="en-US" sz="2200" dirty="0"/>
          </a:p>
          <a:p>
            <a:pPr marL="0" lvl="0" indent="0" algn="just" rtl="1">
              <a:buNone/>
            </a:pPr>
            <a:r>
              <a:rPr lang="ar-IQ" sz="2200" b="1" dirty="0"/>
              <a:t>ان المحاسبة الحكومية تتضمن مجموعة من القواعد والاسس المحددة بقانون او نظام معين او تعليمات مالية صادرة عن السلطة المركزية .</a:t>
            </a:r>
            <a:endParaRPr lang="en-US" sz="2200" dirty="0"/>
          </a:p>
          <a:p>
            <a:pPr marL="0" lvl="0" indent="0" algn="just" rtl="1">
              <a:buNone/>
            </a:pPr>
            <a:r>
              <a:rPr lang="ar-IQ" sz="2200" b="1" dirty="0"/>
              <a:t>تختص القواعد والاسس اعلاه بتنظيم وتسجيل حركة الاموال وما يتعلق بها وحتما يتم ذلك في مجموعة من السجلات وهذه هي المجموعة </a:t>
            </a:r>
            <a:r>
              <a:rPr lang="ar-IQ" sz="2200" b="1" dirty="0" err="1"/>
              <a:t>الدفتيرة</a:t>
            </a:r>
            <a:r>
              <a:rPr lang="ar-IQ" sz="2200" b="1" dirty="0"/>
              <a:t> للنظام المحاسبي الحكومية .</a:t>
            </a:r>
            <a:endParaRPr lang="en-US" sz="2200" dirty="0"/>
          </a:p>
          <a:p>
            <a:pPr marL="0" lvl="0" indent="0" algn="just" rtl="1">
              <a:buNone/>
            </a:pPr>
            <a:r>
              <a:rPr lang="ar-IQ" sz="2200" b="1" dirty="0"/>
              <a:t>تنحصر عملية التنظيم والتسجيل بوحدات الدولة التي تمول مركزيا والتي تدخل ضمن الموازنة العامة .</a:t>
            </a:r>
            <a:endParaRPr lang="en-US" sz="2200" dirty="0"/>
          </a:p>
          <a:p>
            <a:pPr marL="0" lvl="0" indent="0" algn="just" rtl="1">
              <a:buNone/>
            </a:pPr>
            <a:r>
              <a:rPr lang="ar-IQ" sz="2200" b="1" dirty="0"/>
              <a:t>ضمن مفهوم التعاريف اعلاه بأن هذا الفرع من المحاسبة يتولى عملية الرقابة على حركة الاموال لهذه الوحدات العاملة بالمحاسبة الحكومية وقد تكون رقابة سابقة او لاحقة خارجية او داخلية .</a:t>
            </a:r>
            <a:endParaRPr lang="en-US" sz="2200" dirty="0"/>
          </a:p>
          <a:p>
            <a:pPr marL="0" lvl="0" indent="0" algn="just" rtl="1">
              <a:buNone/>
            </a:pPr>
            <a:r>
              <a:rPr lang="ar-IQ" sz="2200" b="1" dirty="0"/>
              <a:t>تنتهي عملية العمل المحاسبي هنا بالكشوفات الشهرية المتمثلة بموازين المراجعة الشهرية والكشوفات السنوية المتمثلة بالحسابات الختامية / قياس النتيجة وقائمة المركز المالي .</a:t>
            </a:r>
            <a:endParaRPr lang="en-US" sz="2200" dirty="0"/>
          </a:p>
          <a:p>
            <a:pPr marL="0" indent="0" algn="just" rtl="1">
              <a:buNone/>
            </a:pPr>
            <a:endParaRPr lang="en-US" sz="2200" dirty="0"/>
          </a:p>
        </p:txBody>
      </p:sp>
    </p:spTree>
    <p:extLst>
      <p:ext uri="{BB962C8B-B14F-4D97-AF65-F5344CB8AC3E}">
        <p14:creationId xmlns:p14="http://schemas.microsoft.com/office/powerpoint/2010/main" val="381554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66"/>
            <a:ext cx="8229600" cy="562074"/>
          </a:xfrm>
        </p:spPr>
        <p:txBody>
          <a:bodyPr>
            <a:noAutofit/>
          </a:bodyPr>
          <a:lstStyle/>
          <a:p>
            <a:endParaRPr lang="en-US" sz="3600" u="sng" dirty="0"/>
          </a:p>
        </p:txBody>
      </p:sp>
      <p:sp>
        <p:nvSpPr>
          <p:cNvPr id="3" name="عنصر نائب للمحتوى 2"/>
          <p:cNvSpPr>
            <a:spLocks noGrp="1"/>
          </p:cNvSpPr>
          <p:nvPr>
            <p:ph idx="1"/>
          </p:nvPr>
        </p:nvSpPr>
        <p:spPr>
          <a:xfrm>
            <a:off x="323528" y="836712"/>
            <a:ext cx="8229600" cy="5544616"/>
          </a:xfrm>
        </p:spPr>
        <p:txBody>
          <a:bodyPr>
            <a:normAutofit lnSpcReduction="10000"/>
          </a:bodyPr>
          <a:lstStyle/>
          <a:p>
            <a:pPr marL="0" indent="0" algn="just" rtl="1">
              <a:buNone/>
            </a:pPr>
            <a:r>
              <a:rPr lang="ar-IQ" sz="2000" b="1" dirty="0"/>
              <a:t>ويتبين ان المحاسبة الحكومية تتشابه مع علم المحاسبة المالية الى حد بعيد ، من حيث انها تختص بالتسجيل والتبويب والتلخيص واعداد التقارير الدورية ، ومع ذلك فان المحاسبة الحكومية تختلف عن المحاسبة المالية من ناحيتين ، الأولى أن المحاسبة الحكومية تطبق في الوحدات الحكومية الغير هادفة للربح ، والثانية ان المحاسبة الحكومية مقيدة بمجموعة من التشريعات .</a:t>
            </a:r>
            <a:endParaRPr lang="en-US" sz="2000" dirty="0"/>
          </a:p>
          <a:p>
            <a:pPr marL="0" indent="0" algn="r" rtl="1">
              <a:buNone/>
            </a:pPr>
            <a:r>
              <a:rPr lang="ar-IQ" sz="2000" b="1" u="dbl" dirty="0"/>
              <a:t>أهداف المحاسبة الحكومية :</a:t>
            </a:r>
            <a:endParaRPr lang="en-US" sz="2000" dirty="0"/>
          </a:p>
          <a:p>
            <a:pPr marL="0" indent="0" algn="r" rtl="1">
              <a:buNone/>
            </a:pPr>
            <a:r>
              <a:rPr lang="ar-IQ" sz="2000" b="1" dirty="0"/>
              <a:t>تسعى المحاسبة الحكومية الى تحقيق عدة أهداف ، أهمها :</a:t>
            </a:r>
            <a:endParaRPr lang="en-US" sz="2000" dirty="0"/>
          </a:p>
          <a:p>
            <a:pPr marL="0" indent="0" algn="r" rtl="1">
              <a:buNone/>
            </a:pPr>
            <a:r>
              <a:rPr lang="ar-IQ" sz="2000" b="1" dirty="0"/>
              <a:t>1- إثبات التصرفات المالية ( العمليات المالية ) وما يتعلق بها ، الخاصة بالوحدات الحكومية الغير هادفة للربح في مجموعة دفترية متجانسة تؤدي الى اعطاء نتائج موحدة .</a:t>
            </a:r>
            <a:endParaRPr lang="en-US" sz="2000" dirty="0"/>
          </a:p>
          <a:p>
            <a:pPr marL="0" indent="0" algn="r" rtl="1">
              <a:buNone/>
            </a:pPr>
            <a:r>
              <a:rPr lang="ar-IQ" sz="2000" b="1" dirty="0"/>
              <a:t>2- الرقابة على الأموال العامة في التحصيل والدفع وفق ما محدد لها قانونا ، وكشف أي تلاعب في تلك الأموال.</a:t>
            </a:r>
            <a:endParaRPr lang="en-US" sz="2000" dirty="0"/>
          </a:p>
          <a:p>
            <a:pPr marL="0" indent="0" algn="r" rtl="1">
              <a:buNone/>
            </a:pPr>
            <a:r>
              <a:rPr lang="ar-IQ" sz="2000" b="1" dirty="0"/>
              <a:t>3- توفير البيانات والمعلومات التي تساعد على متابعة تنفيذ الموازنة بمقارنة التدفقات والاستخدامات للأموال العامة وتحديد الانحرافات واتخاذ القرارات بالوقت المناسب .</a:t>
            </a:r>
            <a:endParaRPr lang="en-US" sz="2000" dirty="0"/>
          </a:p>
          <a:p>
            <a:pPr marL="0" indent="0" algn="r" rtl="1">
              <a:buNone/>
            </a:pPr>
            <a:r>
              <a:rPr lang="ar-IQ" sz="2000" b="1" dirty="0"/>
              <a:t>4- إعطاء صورة واضحة عن المركز المالي للدولة في نهاية السنة المالية ، وبيان مقدار العجز أو الوفر المحقق للدولة في نهاية السنة المالية .</a:t>
            </a:r>
            <a:endParaRPr lang="en-US" sz="2000" dirty="0"/>
          </a:p>
          <a:p>
            <a:pPr marL="0" indent="0" algn="just" rtl="1">
              <a:buNone/>
            </a:pPr>
            <a:r>
              <a:rPr lang="ar-IQ" sz="2000" b="1" dirty="0"/>
              <a:t>5- تقديم المعلومات الضرورية للمخطط المالي ، والتي تمكنه من رسم السياسات المالية المستقبلية من ضمنها اعداد الموازنة العامة للسنة المالية المقبلة .</a:t>
            </a:r>
            <a:endParaRPr lang="en-US" sz="2000" dirty="0"/>
          </a:p>
          <a:p>
            <a:pPr marL="0" indent="0" algn="just" rtl="1">
              <a:buNone/>
            </a:pPr>
            <a:r>
              <a:rPr lang="ar-IQ" sz="2000" b="1" dirty="0"/>
              <a:t>6- مساعدة الجهات </a:t>
            </a:r>
            <a:r>
              <a:rPr lang="ar-IQ" sz="2000" b="1" dirty="0" err="1"/>
              <a:t>الأقتصادية</a:t>
            </a:r>
            <a:r>
              <a:rPr lang="ar-IQ" sz="2000" b="1" dirty="0"/>
              <a:t> في تحليل البيانات </a:t>
            </a:r>
            <a:r>
              <a:rPr lang="ar-IQ" sz="2000" b="1" dirty="0" err="1"/>
              <a:t>لاعداد</a:t>
            </a:r>
            <a:r>
              <a:rPr lang="ar-IQ" sz="2000" b="1" dirty="0"/>
              <a:t> توزيع الدخل القومي بين الفئات المختلفة للمجتمع .</a:t>
            </a:r>
            <a:endParaRPr lang="en-US" sz="2000" dirty="0"/>
          </a:p>
          <a:p>
            <a:pPr marL="0" indent="0" algn="just" rtl="1">
              <a:buNone/>
            </a:pPr>
            <a:endParaRPr lang="en-US" sz="2000" b="1" dirty="0"/>
          </a:p>
        </p:txBody>
      </p:sp>
    </p:spTree>
    <p:extLst>
      <p:ext uri="{BB962C8B-B14F-4D97-AF65-F5344CB8AC3E}">
        <p14:creationId xmlns:p14="http://schemas.microsoft.com/office/powerpoint/2010/main" val="2200095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0244"/>
            <a:ext cx="8229600" cy="342900"/>
          </a:xfrm>
        </p:spPr>
        <p:txBody>
          <a:bodyPr>
            <a:normAutofit fontScale="90000"/>
          </a:bodyPr>
          <a:lstStyle/>
          <a:p>
            <a:endParaRPr lang="en-US" sz="3600" u="sng" dirty="0"/>
          </a:p>
        </p:txBody>
      </p:sp>
      <p:sp>
        <p:nvSpPr>
          <p:cNvPr id="3" name="عنصر نائب للمحتوى 2"/>
          <p:cNvSpPr>
            <a:spLocks noGrp="1"/>
          </p:cNvSpPr>
          <p:nvPr>
            <p:ph idx="1"/>
          </p:nvPr>
        </p:nvSpPr>
        <p:spPr>
          <a:xfrm>
            <a:off x="457200" y="476672"/>
            <a:ext cx="8229600" cy="5976664"/>
          </a:xfrm>
        </p:spPr>
        <p:txBody>
          <a:bodyPr>
            <a:normAutofit fontScale="92500"/>
          </a:bodyPr>
          <a:lstStyle/>
          <a:p>
            <a:pPr marL="0" indent="0" algn="just" rtl="1">
              <a:buNone/>
            </a:pPr>
            <a:r>
              <a:rPr lang="ar-IQ" sz="2200" b="1" u="dbl" dirty="0"/>
              <a:t>أهمية المحاسبة الحكومية :</a:t>
            </a:r>
            <a:endParaRPr lang="en-US" sz="2200" dirty="0"/>
          </a:p>
          <a:p>
            <a:pPr marL="0" indent="0" algn="just" rtl="1">
              <a:buNone/>
            </a:pPr>
            <a:r>
              <a:rPr lang="ar-IQ" sz="2200" b="1" dirty="0"/>
              <a:t>تبرز أهمية المحاسبة الحكومية في تقديمها البيانات المالية الى جهات مختلفة تساعدها في إدارة أعمالها والتصرف في اتخاذ القرار المناسب في مجال عملها ويمكن ان تلخص ذلك بما يلي :</a:t>
            </a:r>
            <a:endParaRPr lang="en-US" sz="2200" dirty="0"/>
          </a:p>
          <a:p>
            <a:pPr marL="0" indent="0" algn="just" rtl="1">
              <a:buNone/>
            </a:pPr>
            <a:r>
              <a:rPr lang="ar-IQ" sz="2200" b="1" dirty="0"/>
              <a:t>1- توفير البيانات الضرورية للسلطة التشريعية بواسطة تقديمها جداول المصروفات والايرادات متمثلة بخلاصة حساب قياس النتيجة اضافة الى قائمة المركز المالي والتي تحتاجها هذه السلطة لغرض مراقبة اعمال السلطة التنفيذية التي تكون ملزمة بالاعتمادات المصدقة ضمن الموازنة العامة وكذلك مسؤولة عن تحصيل الإيرادات وفق القوانين النافذة </a:t>
            </a:r>
            <a:endParaRPr lang="en-US" sz="2200" dirty="0"/>
          </a:p>
          <a:p>
            <a:pPr marL="0" indent="0" algn="just" rtl="1">
              <a:buNone/>
            </a:pPr>
            <a:r>
              <a:rPr lang="ar-IQ" sz="2200" b="1" dirty="0"/>
              <a:t>2- توفير البيانات المالية للسلطة التنفيذية المسؤولة عن تنفيذ قانون الموازنة بمراقبة ومتابعة اعمال </a:t>
            </a:r>
            <a:r>
              <a:rPr lang="ar-IQ" sz="2200" b="1" dirty="0" err="1"/>
              <a:t>منتسبيها</a:t>
            </a:r>
            <a:r>
              <a:rPr lang="ar-IQ" sz="2200" b="1" dirty="0"/>
              <a:t> واتخاذ القرار في تعديل الانحرافات في الوقت المناسب . </a:t>
            </a:r>
            <a:endParaRPr lang="en-US" sz="2200" dirty="0"/>
          </a:p>
          <a:p>
            <a:pPr marL="0" indent="0" algn="just" rtl="1">
              <a:buNone/>
            </a:pPr>
            <a:r>
              <a:rPr lang="ar-IQ" sz="2200" b="1" dirty="0"/>
              <a:t>3- تعطي ارقام المحاسبة الحكومية الفعلية والتخطيطية صورة للمستثمرين في توجيه استثماراتهم بعد معرفة المركز المالي للدولة والخطط المعتمدة والمقرر تنفيذها في المستقبل .</a:t>
            </a:r>
            <a:endParaRPr lang="en-US" sz="2200" dirty="0"/>
          </a:p>
          <a:p>
            <a:pPr marL="0" indent="0" algn="just" rtl="1">
              <a:buNone/>
            </a:pPr>
            <a:r>
              <a:rPr lang="ar-IQ" sz="2600" b="1" dirty="0"/>
              <a:t>4</a:t>
            </a:r>
            <a:r>
              <a:rPr lang="ar-IQ" sz="1700" b="1" dirty="0"/>
              <a:t>- </a:t>
            </a:r>
            <a:r>
              <a:rPr lang="ar-IQ" sz="2200" b="1" dirty="0"/>
              <a:t>تقدم البيانات الحكومية معلومات مفيدة للاقتصاديين في تحليل النشاط الحكومي وحجمه مقارنة مع النشاط الخاص اضافة الى امكانية معرفة مساهمة القطاعات المختلفة في تكوين رأس المال على المستوى القومي . </a:t>
            </a:r>
            <a:endParaRPr lang="en-US" sz="2200" dirty="0"/>
          </a:p>
          <a:p>
            <a:pPr marL="0" indent="0" algn="just" rtl="1">
              <a:buNone/>
            </a:pPr>
            <a:r>
              <a:rPr lang="ar-IQ" sz="2200" b="1" dirty="0"/>
              <a:t>5- تخدم بيانات الدولة التي يقدمها النظام المحاسبي الحكومي فئة الباحثون في تعزيز دراساتهم المالية والمحاسبة والاقتصادية في دعم البحوث في هذا المجال بأرقام حقيقية تمكن من تطور المجتمع . </a:t>
            </a:r>
            <a:endParaRPr lang="en-US" sz="2200" dirty="0"/>
          </a:p>
          <a:p>
            <a:pPr marL="0" indent="0" algn="r">
              <a:buNone/>
            </a:pPr>
            <a:endParaRPr lang="en-US" dirty="0"/>
          </a:p>
        </p:txBody>
      </p:sp>
    </p:spTree>
    <p:extLst>
      <p:ext uri="{BB962C8B-B14F-4D97-AF65-F5344CB8AC3E}">
        <p14:creationId xmlns:p14="http://schemas.microsoft.com/office/powerpoint/2010/main" val="1850629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404664"/>
          </a:xfrm>
        </p:spPr>
        <p:txBody>
          <a:bodyPr>
            <a:normAutofit fontScale="90000"/>
          </a:bodyPr>
          <a:lstStyle/>
          <a:p>
            <a:endParaRPr lang="en-US" sz="3600" u="sng" dirty="0"/>
          </a:p>
        </p:txBody>
      </p:sp>
      <p:sp>
        <p:nvSpPr>
          <p:cNvPr id="3" name="عنصر نائب للمحتوى 2"/>
          <p:cNvSpPr>
            <a:spLocks noGrp="1"/>
          </p:cNvSpPr>
          <p:nvPr>
            <p:ph idx="1"/>
          </p:nvPr>
        </p:nvSpPr>
        <p:spPr>
          <a:xfrm>
            <a:off x="457200" y="548680"/>
            <a:ext cx="8229600" cy="5760640"/>
          </a:xfrm>
        </p:spPr>
        <p:txBody>
          <a:bodyPr>
            <a:noAutofit/>
          </a:bodyPr>
          <a:lstStyle/>
          <a:p>
            <a:pPr marL="0" indent="0" algn="just" rtl="1">
              <a:buNone/>
            </a:pPr>
            <a:r>
              <a:rPr lang="ar-IQ" sz="2000" b="1" u="dbl" dirty="0"/>
              <a:t>خصائص المحاسبة الحكومية :</a:t>
            </a:r>
            <a:endParaRPr lang="en-US" sz="2000" dirty="0"/>
          </a:p>
          <a:p>
            <a:pPr marL="0" indent="0" algn="just" rtl="1">
              <a:buNone/>
            </a:pPr>
            <a:r>
              <a:rPr lang="ar-IQ" sz="2000" b="1" dirty="0"/>
              <a:t>تستمد المحاسبة الحكومية خصائصها من البيئة التي تعمل بها وهي الوحدات غير الهادفة الى الربح ولذا يمكن ان تحدد خصائص هذا الفرع من فروع المحاسبة بما يلي :</a:t>
            </a:r>
            <a:endParaRPr lang="en-US" sz="2000" dirty="0"/>
          </a:p>
          <a:p>
            <a:pPr marL="0" indent="0" algn="just" rtl="1">
              <a:buNone/>
            </a:pPr>
            <a:r>
              <a:rPr lang="ar-IQ" sz="2000" b="1" dirty="0"/>
              <a:t>1- يستلزم ان تكون نظم المحاسبة الحكومية متوافقة مع المتطلبات الدستورية والقوانين والانظمة في البيئة التي تعمل بها اذ تخضع الوحدات الحكومية العراقية لقيود قانون الادارة المالية والدين العام لسنة 2004 وقانون الموازنة العامة السنوي والتعليمات الخاصة به وتعليمات تنفيذ العقود الحكومية حيث تراقب السلطة التشريعية سلامة تخصيص الموارد وتنظيم الانفاق .  </a:t>
            </a:r>
            <a:endParaRPr lang="en-US" sz="2000" dirty="0"/>
          </a:p>
          <a:p>
            <a:pPr marL="0" indent="0" algn="just" rtl="1">
              <a:buNone/>
            </a:pPr>
            <a:r>
              <a:rPr lang="ar-IQ" sz="2000" b="1" dirty="0"/>
              <a:t>2- يجب ان ينسجم النظام المحاسبي الحكومي من حيث المجموعة الدفترية وانواع الحسابات المفتوحة بها مع تقسيمات الموازنة العامة . لما لذلك من ترابط وثيق واهمية في تقديم النتائج النهائية .</a:t>
            </a:r>
            <a:endParaRPr lang="en-US" sz="2000" dirty="0"/>
          </a:p>
          <a:p>
            <a:pPr marL="0" indent="0" algn="just" rtl="1">
              <a:buNone/>
            </a:pPr>
            <a:r>
              <a:rPr lang="ar-IQ" sz="2000" b="1" dirty="0"/>
              <a:t>3- يجب ان يسمح النظام المحاسبي الحكومي بتسهيل عمليات الرقابة على التصرفات المالية سواء الداخلية او الخارجية .</a:t>
            </a:r>
            <a:endParaRPr lang="en-US" sz="2000" dirty="0"/>
          </a:p>
          <a:p>
            <a:pPr marL="0" indent="0" algn="just" rtl="1">
              <a:buNone/>
            </a:pPr>
            <a:r>
              <a:rPr lang="ar-IQ" sz="2000" b="1" dirty="0" smtClean="0"/>
              <a:t>4- </a:t>
            </a:r>
            <a:r>
              <a:rPr lang="ar-IQ" sz="2000" b="1" dirty="0"/>
              <a:t>يجب ان يقدم معلومات واضحة عن التنفيذ مقارنة بالمخطط ويظهر مقدار الوفر او العجز للسنة المختصة .</a:t>
            </a:r>
            <a:endParaRPr lang="en-US" sz="2000" dirty="0"/>
          </a:p>
          <a:p>
            <a:pPr marL="0" indent="0" algn="r" rtl="1">
              <a:buNone/>
            </a:pPr>
            <a:r>
              <a:rPr lang="ar-IQ" sz="2000" b="1" dirty="0"/>
              <a:t>- يجب ان يخدم النظام المحاسبي الحكومي الحسابات القومية ويقدم البيانات بما </a:t>
            </a:r>
            <a:r>
              <a:rPr lang="ar-IQ" sz="2000" b="1" dirty="0" err="1"/>
              <a:t>تتطلبه</a:t>
            </a:r>
            <a:r>
              <a:rPr lang="ar-IQ" sz="2000" b="1" dirty="0"/>
              <a:t> عملية تصنيف المحاسبة القومية . </a:t>
            </a:r>
            <a:endParaRPr lang="en-US" sz="2000" dirty="0"/>
          </a:p>
          <a:p>
            <a:pPr marL="0" indent="0" algn="r">
              <a:buNone/>
            </a:pPr>
            <a:r>
              <a:rPr lang="ar-IQ" sz="2000" b="1" dirty="0"/>
              <a:t>6- يجب ان تظهر بيانات النظام المحاسبي الحكومي الاثار الاقتصادية والمالية لتنفيذ مشاريع الدولة في القطاعات المختلفة </a:t>
            </a:r>
            <a:endParaRPr lang="ar-IQ" sz="2000" b="1" dirty="0" smtClean="0"/>
          </a:p>
          <a:p>
            <a:pPr marL="0" indent="0" algn="just" rtl="1">
              <a:buNone/>
            </a:pPr>
            <a:endParaRPr lang="ar-IQ" sz="2000" b="1" dirty="0" smtClean="0"/>
          </a:p>
        </p:txBody>
      </p:sp>
    </p:spTree>
    <p:extLst>
      <p:ext uri="{BB962C8B-B14F-4D97-AF65-F5344CB8AC3E}">
        <p14:creationId xmlns:p14="http://schemas.microsoft.com/office/powerpoint/2010/main" val="173365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0"/>
            <a:ext cx="8229600" cy="562074"/>
          </a:xfrm>
        </p:spPr>
        <p:txBody>
          <a:bodyPr>
            <a:noAutofit/>
          </a:bodyPr>
          <a:lstStyle/>
          <a:p>
            <a:endParaRPr lang="en-US" sz="3600" u="sng" dirty="0"/>
          </a:p>
        </p:txBody>
      </p:sp>
      <p:sp>
        <p:nvSpPr>
          <p:cNvPr id="3" name="عنصر نائب للمحتوى 2"/>
          <p:cNvSpPr>
            <a:spLocks noGrp="1"/>
          </p:cNvSpPr>
          <p:nvPr>
            <p:ph idx="1"/>
          </p:nvPr>
        </p:nvSpPr>
        <p:spPr>
          <a:xfrm>
            <a:off x="457200" y="620688"/>
            <a:ext cx="8229600" cy="5505475"/>
          </a:xfrm>
        </p:spPr>
        <p:txBody>
          <a:bodyPr>
            <a:normAutofit fontScale="92500" lnSpcReduction="20000"/>
          </a:bodyPr>
          <a:lstStyle/>
          <a:p>
            <a:pPr marL="0" indent="0" algn="just" rtl="1">
              <a:buNone/>
            </a:pPr>
            <a:r>
              <a:rPr lang="ar-IQ" sz="1800" b="1" dirty="0"/>
              <a:t> </a:t>
            </a:r>
            <a:endParaRPr lang="en-US" sz="1800" dirty="0"/>
          </a:p>
          <a:p>
            <a:pPr marL="0" indent="0" algn="just" rtl="1">
              <a:buNone/>
            </a:pPr>
            <a:r>
              <a:rPr lang="ar-IQ" sz="1800" b="1" dirty="0"/>
              <a:t>7- </a:t>
            </a:r>
            <a:r>
              <a:rPr lang="ar-IQ" sz="1800" b="1" dirty="0" err="1"/>
              <a:t>لاتهدف</a:t>
            </a:r>
            <a:r>
              <a:rPr lang="ar-IQ" sz="1800" b="1" dirty="0"/>
              <a:t> الوحدات الحكومية الى تحقيق الارباح ولا تجري مقابلة بين المصروفات والايرادات وذلك لان هدف الوحدات الحكومية هو تقديم خدمة للمجتمع .</a:t>
            </a:r>
            <a:endParaRPr lang="en-US" sz="1800" dirty="0"/>
          </a:p>
          <a:p>
            <a:pPr marL="0" indent="0" algn="just" rtl="1">
              <a:buNone/>
            </a:pPr>
            <a:r>
              <a:rPr lang="ar-IQ" sz="1800" b="1" dirty="0"/>
              <a:t>8- غياب حافز المنافسة اذ يندر تنافس الانشطة الحكومية وذلك </a:t>
            </a:r>
            <a:r>
              <a:rPr lang="ar-IQ" sz="1800" b="1" dirty="0" err="1"/>
              <a:t>لانها</a:t>
            </a:r>
            <a:r>
              <a:rPr lang="ar-IQ" sz="1800" b="1" dirty="0"/>
              <a:t> تقدم مجانا او بمقابل رمزي لا علاقة له بالتكلفة .</a:t>
            </a:r>
            <a:endParaRPr lang="en-US" sz="1800" dirty="0"/>
          </a:p>
          <a:p>
            <a:pPr marL="0" indent="0" algn="just" rtl="1">
              <a:buNone/>
            </a:pPr>
            <a:r>
              <a:rPr lang="ar-IQ" sz="1800" b="1" dirty="0"/>
              <a:t>9- لا توجد علاقة مباشرة بين الايرادات والمصروفات اذ تحصل الوحدات الحكومية على التمويل من وزارة المالية لتغطية نفقاتها من ايرادات الدولة العامة .</a:t>
            </a:r>
            <a:endParaRPr lang="en-US" sz="1800" dirty="0"/>
          </a:p>
          <a:p>
            <a:pPr marL="0" indent="0" algn="just" rtl="1">
              <a:buNone/>
            </a:pPr>
            <a:r>
              <a:rPr lang="ar-IQ" sz="1800" b="1" dirty="0"/>
              <a:t> </a:t>
            </a:r>
            <a:r>
              <a:rPr lang="ar-IQ" sz="1800" b="1" u="dbl" dirty="0" smtClean="0"/>
              <a:t>وظائف </a:t>
            </a:r>
            <a:r>
              <a:rPr lang="ar-IQ" sz="1800" b="1" u="dbl" dirty="0"/>
              <a:t>المحاسبة الحكومية :</a:t>
            </a:r>
            <a:endParaRPr lang="en-US" sz="1800" dirty="0"/>
          </a:p>
          <a:p>
            <a:pPr marL="0" indent="0" algn="just" rtl="1">
              <a:buNone/>
            </a:pPr>
            <a:r>
              <a:rPr lang="ar-IQ" sz="1800" b="1" dirty="0"/>
              <a:t>1- وظيفة القياس المحاسبي :</a:t>
            </a:r>
            <a:endParaRPr lang="en-US" sz="1800" dirty="0"/>
          </a:p>
          <a:p>
            <a:pPr marL="0" indent="0" algn="just" rtl="1">
              <a:buNone/>
            </a:pPr>
            <a:r>
              <a:rPr lang="ar-IQ" sz="1800" b="1" dirty="0"/>
              <a:t>وهي وظيفة رقابية وليست محاسبية والتي تعنى بكيفية انفاق الاموال وتحصيل الايرادات ومدى توافق الانفاق مع ما مخطط له في الموازنة .</a:t>
            </a:r>
            <a:endParaRPr lang="en-US" sz="1800" dirty="0"/>
          </a:p>
          <a:p>
            <a:pPr marL="0" indent="0" rtl="1">
              <a:buNone/>
            </a:pPr>
            <a:endParaRPr lang="en-US" sz="1800" dirty="0"/>
          </a:p>
          <a:p>
            <a:pPr marL="0" indent="0" algn="just" rtl="1">
              <a:buNone/>
            </a:pPr>
            <a:r>
              <a:rPr lang="ar-IQ" sz="1800" b="1" dirty="0"/>
              <a:t>2</a:t>
            </a:r>
            <a:r>
              <a:rPr lang="ar-IQ" sz="1900" b="1" dirty="0"/>
              <a:t>- وظيفة الاتصال المحاسبي : </a:t>
            </a:r>
            <a:endParaRPr lang="en-US" sz="1900" dirty="0"/>
          </a:p>
          <a:p>
            <a:pPr marL="0" indent="0" algn="just" rtl="1">
              <a:buNone/>
            </a:pPr>
            <a:r>
              <a:rPr lang="ar-IQ" sz="1900" b="1" dirty="0"/>
              <a:t>تتحدد هذه الوظيفة بمستخدمي المعلومات المحاسبية وتعتبر التقارير المالية اهم وسيلة للاتصال المحاسبي حيث تستخدم هذه المعلومات لغرض :</a:t>
            </a:r>
            <a:endParaRPr lang="en-US" sz="1900" dirty="0"/>
          </a:p>
          <a:p>
            <a:pPr marL="0" indent="0" algn="just" rtl="1">
              <a:buNone/>
            </a:pPr>
            <a:r>
              <a:rPr lang="ar-IQ" sz="1900" b="1" dirty="0"/>
              <a:t>أ- الشفافية والمسائلة : ويقصد بها الالتزام بتقديم التفسيرات عن اعمال الوحدة الحكومية الى السلطة التشريعية وذلك لكون الموارد الاقتصادية هي اموال عامة تعود للشعب .</a:t>
            </a:r>
            <a:endParaRPr lang="en-US" sz="1900" dirty="0"/>
          </a:p>
          <a:p>
            <a:pPr marL="0" indent="0" algn="just" rtl="1">
              <a:buNone/>
            </a:pPr>
            <a:r>
              <a:rPr lang="ar-IQ" sz="1900" b="1" dirty="0"/>
              <a:t>ب- المتابعة : ويقصد بها التأكد من تنفيذ الموازنة العامة ومتابعة المشاريع الحكومية وتحصيل الإيرادات.</a:t>
            </a:r>
            <a:endParaRPr lang="en-US" sz="1900" dirty="0"/>
          </a:p>
          <a:p>
            <a:pPr marL="0" indent="0" algn="just" rtl="1">
              <a:buNone/>
            </a:pPr>
            <a:r>
              <a:rPr lang="ar-IQ" sz="1900" b="1" dirty="0"/>
              <a:t>ت- الرقابة : وتشمل الرقابة الداخلية والخارجية حيث هناك رقابة سابقة للصرف ورقابة لاحقة للصرف وان الصرف تم بحدود الاعتمادات المخصصة في الموازنة وسلامة الاجراءات القانونية وتم تطبيق التعليمات بصورة صحيحة .</a:t>
            </a:r>
            <a:endParaRPr lang="en-US" sz="1900" dirty="0"/>
          </a:p>
          <a:p>
            <a:pPr marL="0" indent="0" algn="just" rtl="1">
              <a:buNone/>
            </a:pPr>
            <a:r>
              <a:rPr lang="ar-IQ" sz="1900" b="1" dirty="0"/>
              <a:t>ث- التخطيط : حيث تساعد هذه المعلومات على اعداد الموازنة للسنوات اللاحقة .</a:t>
            </a:r>
            <a:endParaRPr lang="en-US" sz="1900" dirty="0"/>
          </a:p>
          <a:p>
            <a:pPr marL="0" indent="0" algn="just" rtl="1">
              <a:buNone/>
            </a:pPr>
            <a:endParaRPr lang="en-US" sz="1800" dirty="0"/>
          </a:p>
        </p:txBody>
      </p:sp>
    </p:spTree>
    <p:extLst>
      <p:ext uri="{BB962C8B-B14F-4D97-AF65-F5344CB8AC3E}">
        <p14:creationId xmlns:p14="http://schemas.microsoft.com/office/powerpoint/2010/main" val="774126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404664"/>
          </a:xfrm>
        </p:spPr>
        <p:txBody>
          <a:bodyPr>
            <a:normAutofit fontScale="90000"/>
          </a:bodyPr>
          <a:lstStyle/>
          <a:p>
            <a:endParaRPr lang="en-US" sz="3600" u="sng" dirty="0"/>
          </a:p>
        </p:txBody>
      </p:sp>
      <p:sp>
        <p:nvSpPr>
          <p:cNvPr id="3" name="عنصر نائب للمحتوى 2"/>
          <p:cNvSpPr>
            <a:spLocks noGrp="1"/>
          </p:cNvSpPr>
          <p:nvPr>
            <p:ph idx="1"/>
          </p:nvPr>
        </p:nvSpPr>
        <p:spPr>
          <a:xfrm>
            <a:off x="467544" y="548680"/>
            <a:ext cx="8229600" cy="6192688"/>
          </a:xfrm>
        </p:spPr>
        <p:txBody>
          <a:bodyPr>
            <a:noAutofit/>
          </a:bodyPr>
          <a:lstStyle/>
          <a:p>
            <a:pPr marL="0" indent="0" algn="r" rtl="1">
              <a:buNone/>
            </a:pPr>
            <a:r>
              <a:rPr lang="ar-IQ" sz="1800" b="1" dirty="0"/>
              <a:t>  </a:t>
            </a:r>
            <a:r>
              <a:rPr lang="ar-IQ" sz="1800" b="1" u="dbl" dirty="0" smtClean="0"/>
              <a:t>معلومات </a:t>
            </a:r>
            <a:r>
              <a:rPr lang="ar-IQ" sz="1800" b="1" u="dbl" dirty="0"/>
              <a:t>المحاسبة الحكومية والجهات المستفيدة من المحاسبة الحكومية  </a:t>
            </a:r>
            <a:endParaRPr lang="en-US" sz="1800" dirty="0"/>
          </a:p>
          <a:p>
            <a:pPr marL="0" indent="0" algn="r" rtl="1">
              <a:lnSpc>
                <a:spcPct val="120000"/>
              </a:lnSpc>
              <a:buNone/>
            </a:pPr>
            <a:r>
              <a:rPr lang="ar-IQ" sz="1800" b="1" dirty="0"/>
              <a:t>يمكن حصر الجهات المستفيدة بالاتي :</a:t>
            </a:r>
            <a:endParaRPr lang="en-US" sz="1800" dirty="0"/>
          </a:p>
          <a:p>
            <a:pPr marL="0" indent="0" algn="r" rtl="1">
              <a:lnSpc>
                <a:spcPct val="120000"/>
              </a:lnSpc>
              <a:buNone/>
            </a:pPr>
            <a:r>
              <a:rPr lang="ar-IQ" sz="1800" b="1" dirty="0"/>
              <a:t>1- السلطة التشريعية ( البرلمان ) : </a:t>
            </a:r>
            <a:r>
              <a:rPr lang="ar-IQ" sz="1800" b="1" dirty="0" err="1"/>
              <a:t>لاغراض</a:t>
            </a:r>
            <a:r>
              <a:rPr lang="ar-IQ" sz="1800" b="1" dirty="0"/>
              <a:t> رقابة اداء السلطة التنفيذية </a:t>
            </a:r>
            <a:endParaRPr lang="en-US" sz="1800" dirty="0"/>
          </a:p>
          <a:p>
            <a:pPr marL="0" indent="0" algn="r" rtl="1">
              <a:lnSpc>
                <a:spcPct val="120000"/>
              </a:lnSpc>
              <a:buNone/>
            </a:pPr>
            <a:r>
              <a:rPr lang="ar-IQ" sz="1800" b="1" dirty="0"/>
              <a:t>2- الجهات العليا في الدولة : لأغراض الرقابة على الموازنة العامة </a:t>
            </a:r>
            <a:endParaRPr lang="en-US" sz="1800" dirty="0"/>
          </a:p>
          <a:p>
            <a:pPr marL="0" indent="0" algn="r" rtl="1">
              <a:lnSpc>
                <a:spcPct val="120000"/>
              </a:lnSpc>
              <a:buNone/>
            </a:pPr>
            <a:r>
              <a:rPr lang="ar-IQ" sz="1800" b="1" dirty="0"/>
              <a:t>3- اجهزة الرقابة الداخلية : لتدقيق العمليات المالية قبل الصرف</a:t>
            </a:r>
            <a:endParaRPr lang="en-US" sz="1800" dirty="0"/>
          </a:p>
          <a:p>
            <a:pPr marL="0" indent="0" algn="r" rtl="1">
              <a:lnSpc>
                <a:spcPct val="120000"/>
              </a:lnSpc>
              <a:buNone/>
            </a:pPr>
            <a:r>
              <a:rPr lang="ar-IQ" sz="1800" b="1" dirty="0"/>
              <a:t>4- اجهزة الرقابة الخارجية : لتدقيق العمليات المالية بعد الصرف </a:t>
            </a:r>
            <a:endParaRPr lang="en-US" sz="1800" dirty="0"/>
          </a:p>
          <a:p>
            <a:pPr marL="0" indent="0" algn="r" rtl="1">
              <a:lnSpc>
                <a:spcPct val="120000"/>
              </a:lnSpc>
              <a:buNone/>
            </a:pPr>
            <a:r>
              <a:rPr lang="ar-IQ" sz="1800" b="1" dirty="0"/>
              <a:t>5- المخطط المالي : </a:t>
            </a:r>
            <a:r>
              <a:rPr lang="ar-IQ" sz="1800" b="1" dirty="0" err="1"/>
              <a:t>لاغراض</a:t>
            </a:r>
            <a:r>
              <a:rPr lang="ar-IQ" sz="1800" b="1" dirty="0"/>
              <a:t> إعداد الموازنة العامة للسنة القادمة </a:t>
            </a:r>
            <a:endParaRPr lang="en-US" sz="1800" dirty="0"/>
          </a:p>
          <a:p>
            <a:pPr marL="0" indent="0" algn="r" rtl="1">
              <a:lnSpc>
                <a:spcPct val="120000"/>
              </a:lnSpc>
              <a:buNone/>
            </a:pPr>
            <a:r>
              <a:rPr lang="ar-IQ" sz="1800" b="1" dirty="0"/>
              <a:t>6- المحلل الاقتصادي : لأغراض تحليل الانفاق العام </a:t>
            </a:r>
            <a:endParaRPr lang="en-US" sz="1800" dirty="0"/>
          </a:p>
          <a:p>
            <a:pPr marL="0" indent="0" algn="r" rtl="1">
              <a:lnSpc>
                <a:spcPct val="120000"/>
              </a:lnSpc>
              <a:buNone/>
            </a:pPr>
            <a:r>
              <a:rPr lang="ar-IQ" sz="1800" b="1" dirty="0"/>
              <a:t>7- المنظمات الدولية كالبنك الدولي وصندوق النقد الدولي .</a:t>
            </a:r>
            <a:endParaRPr lang="en-US" sz="1800" dirty="0"/>
          </a:p>
          <a:p>
            <a:pPr marL="0" indent="0" algn="r" rtl="1">
              <a:lnSpc>
                <a:spcPct val="120000"/>
              </a:lnSpc>
              <a:buNone/>
            </a:pPr>
            <a:r>
              <a:rPr lang="ar-IQ" sz="1800" b="1" dirty="0"/>
              <a:t>8- الباحثين والدارسين لأغراض البحوث والدراسات المطلوبة منهم .   	</a:t>
            </a:r>
            <a:endParaRPr lang="en-US" sz="1800" dirty="0"/>
          </a:p>
          <a:p>
            <a:pPr marL="0" indent="0" algn="r" rtl="1">
              <a:buNone/>
            </a:pPr>
            <a:r>
              <a:rPr lang="ar-IQ" sz="1800" b="1" dirty="0"/>
              <a:t> التشريع والمحاسبة الحكومية </a:t>
            </a:r>
            <a:endParaRPr lang="en-US" sz="1800" dirty="0"/>
          </a:p>
          <a:p>
            <a:pPr marL="0" indent="0" algn="r" rtl="1">
              <a:buNone/>
            </a:pPr>
            <a:r>
              <a:rPr lang="ar-IQ" sz="1800" b="1" dirty="0"/>
              <a:t>- علاقة المحاسبة الحكومية بالتشريعات </a:t>
            </a:r>
            <a:endParaRPr lang="en-US" sz="1800" dirty="0"/>
          </a:p>
          <a:p>
            <a:pPr marL="0" indent="0" algn="r" rtl="1">
              <a:buNone/>
            </a:pPr>
            <a:r>
              <a:rPr lang="ar-IQ" sz="1800" b="1" dirty="0"/>
              <a:t>هناك علاقة قوية بين المحاسبة الحكومية والتشريعات ، حيث تحدد أحكام التشريعات ( القوانين والتعليمات ) القيود التي يجب على المحاسب الالتزام بها عند قيامه بعمله سواء عند الصرف أو القبض لأي مبلغ ، ولا يمكن لأي حال من الاحوال تجاوز هذه التشريعات ، ومن أمثلة هذه التشريعات التي ينبغي على المحاسب الذي يعمل في الوحدات الحكومية الالتزام بها :</a:t>
            </a:r>
            <a:endParaRPr lang="en-US" sz="1800" dirty="0"/>
          </a:p>
          <a:p>
            <a:pPr marL="0" indent="0" algn="r" rtl="1">
              <a:buNone/>
            </a:pPr>
            <a:r>
              <a:rPr lang="ar-IQ" sz="1800" b="1" dirty="0"/>
              <a:t>1- قانون أصول المحاسبات العامة رقم ( 28 ) لسنة 1940 وتعديلاته .</a:t>
            </a:r>
            <a:endParaRPr lang="en-US" sz="1800" dirty="0"/>
          </a:p>
          <a:p>
            <a:pPr marL="0" indent="0" algn="r" rtl="1">
              <a:buNone/>
            </a:pPr>
            <a:r>
              <a:rPr lang="ar-IQ" sz="1800" b="1" dirty="0"/>
              <a:t>2- قانون الادارة المالية والدين العام لسنة 2004 .</a:t>
            </a:r>
            <a:endParaRPr lang="en-US" sz="1800" dirty="0"/>
          </a:p>
          <a:p>
            <a:pPr marL="0" indent="0" algn="r" rtl="1">
              <a:buNone/>
            </a:pPr>
            <a:endParaRPr lang="en-US" sz="1800" dirty="0"/>
          </a:p>
          <a:p>
            <a:pPr marL="0" indent="0" algn="r" rtl="1">
              <a:buNone/>
            </a:pPr>
            <a:r>
              <a:rPr lang="ar-IQ" sz="1800" b="1" dirty="0"/>
              <a:t> </a:t>
            </a:r>
            <a:endParaRPr lang="en-US" sz="1800" dirty="0"/>
          </a:p>
          <a:p>
            <a:pPr marL="0" indent="0" algn="r" rtl="1">
              <a:buNone/>
            </a:pPr>
            <a:r>
              <a:rPr lang="ar-IQ" sz="1800" b="1" dirty="0"/>
              <a:t> </a:t>
            </a:r>
            <a:endParaRPr lang="en-US" sz="1800" dirty="0"/>
          </a:p>
          <a:p>
            <a:pPr marL="0" indent="0" algn="r" rtl="1">
              <a:buNone/>
            </a:pPr>
            <a:endParaRPr lang="en-US" sz="1800" b="1" dirty="0"/>
          </a:p>
        </p:txBody>
      </p:sp>
    </p:spTree>
    <p:extLst>
      <p:ext uri="{BB962C8B-B14F-4D97-AF65-F5344CB8AC3E}">
        <p14:creationId xmlns:p14="http://schemas.microsoft.com/office/powerpoint/2010/main" val="68610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0538"/>
            <a:ext cx="8229600" cy="322118"/>
          </a:xfrm>
        </p:spPr>
        <p:txBody>
          <a:bodyPr>
            <a:normAutofit fontScale="90000"/>
          </a:bodyPr>
          <a:lstStyle/>
          <a:p>
            <a:endParaRPr lang="en-US" sz="3600" u="sng" dirty="0"/>
          </a:p>
        </p:txBody>
      </p:sp>
      <p:sp>
        <p:nvSpPr>
          <p:cNvPr id="3" name="عنصر نائب للمحتوى 2"/>
          <p:cNvSpPr>
            <a:spLocks noGrp="1"/>
          </p:cNvSpPr>
          <p:nvPr>
            <p:ph idx="1"/>
          </p:nvPr>
        </p:nvSpPr>
        <p:spPr>
          <a:xfrm>
            <a:off x="457200" y="548680"/>
            <a:ext cx="8229600" cy="5976664"/>
          </a:xfrm>
        </p:spPr>
        <p:txBody>
          <a:bodyPr>
            <a:noAutofit/>
          </a:bodyPr>
          <a:lstStyle/>
          <a:p>
            <a:pPr marL="0" indent="0" algn="r" rtl="1">
              <a:buNone/>
            </a:pPr>
            <a:r>
              <a:rPr lang="ar-IQ" sz="2000" b="1" dirty="0"/>
              <a:t> </a:t>
            </a:r>
            <a:r>
              <a:rPr lang="ar-IQ" sz="2000" b="1" dirty="0" smtClean="0"/>
              <a:t>3- </a:t>
            </a:r>
            <a:r>
              <a:rPr lang="ar-IQ" sz="2000" b="1" dirty="0"/>
              <a:t>قانون الموازنة العامة السنوية .</a:t>
            </a:r>
            <a:endParaRPr lang="en-US" sz="2000" dirty="0"/>
          </a:p>
          <a:p>
            <a:pPr marL="0" indent="0" algn="r" rtl="1">
              <a:buNone/>
            </a:pPr>
            <a:r>
              <a:rPr lang="ar-IQ" sz="2000" b="1" dirty="0"/>
              <a:t>4- تعليمات تنفيذ الموازنة العامة .</a:t>
            </a:r>
            <a:endParaRPr lang="en-US" sz="2000" dirty="0"/>
          </a:p>
          <a:p>
            <a:pPr marL="0" indent="0" algn="r" rtl="1">
              <a:buNone/>
            </a:pPr>
            <a:r>
              <a:rPr lang="ar-IQ" sz="2000" b="1" dirty="0"/>
              <a:t>5- التعليمات المتعلقة بدفع المصروفات العامة أو جباية الايرادات العامة ، الخاصة بالوحدات الحكومية .</a:t>
            </a:r>
            <a:endParaRPr lang="en-US" sz="2000" dirty="0"/>
          </a:p>
          <a:p>
            <a:pPr marL="0" indent="0" algn="r" rtl="1">
              <a:buNone/>
            </a:pPr>
            <a:r>
              <a:rPr lang="ar-IQ" sz="2000" b="1" dirty="0"/>
              <a:t>لذلك فان للتشريعات أثر مباشر على المحاسبة الحكومية ، يبرز هذا الأثر من خلال الآتي :</a:t>
            </a:r>
            <a:endParaRPr lang="en-US" sz="2000" dirty="0"/>
          </a:p>
          <a:p>
            <a:pPr marL="0" indent="0" algn="r" rtl="1">
              <a:buNone/>
            </a:pPr>
            <a:r>
              <a:rPr lang="ar-IQ" sz="2000" b="1" dirty="0"/>
              <a:t>1- توحيد المصطلحات :</a:t>
            </a:r>
            <a:endParaRPr lang="en-US" sz="2000" dirty="0"/>
          </a:p>
          <a:p>
            <a:pPr marL="0" indent="0" algn="r" rtl="1">
              <a:buNone/>
            </a:pPr>
            <a:r>
              <a:rPr lang="ar-IQ" sz="2000" b="1" dirty="0"/>
              <a:t> لغرض ضمان الدقة في العمل المالي والمحاسبي ينبغي ان تكون المصطلحات المالية كافة ذات معنى واحد في جميع الوحدات الحكومية لتسهيل عملية الرقابة وسهولة اعداد الحسابات الختامية .  </a:t>
            </a:r>
            <a:endParaRPr lang="en-US" sz="2000" dirty="0"/>
          </a:p>
          <a:p>
            <a:pPr marL="0" indent="0" algn="r" rtl="1">
              <a:buNone/>
            </a:pPr>
            <a:r>
              <a:rPr lang="ar-IQ" sz="2000" b="1" dirty="0"/>
              <a:t> </a:t>
            </a:r>
            <a:r>
              <a:rPr lang="ar-IQ" sz="2000" b="1" dirty="0" smtClean="0"/>
              <a:t>2- </a:t>
            </a:r>
            <a:r>
              <a:rPr lang="ar-IQ" sz="2000" b="1" dirty="0"/>
              <a:t>تجانس الحسابات :</a:t>
            </a:r>
            <a:endParaRPr lang="en-US" sz="2000" dirty="0"/>
          </a:p>
          <a:p>
            <a:pPr marL="0" indent="0" algn="r" rtl="1">
              <a:buNone/>
            </a:pPr>
            <a:r>
              <a:rPr lang="ar-IQ" sz="2000" b="1" dirty="0"/>
              <a:t> يتقيد المحاسب الحكومي </a:t>
            </a:r>
            <a:r>
              <a:rPr lang="ar-IQ" sz="2000" b="1" dirty="0" err="1"/>
              <a:t>بانواع</a:t>
            </a:r>
            <a:r>
              <a:rPr lang="ar-IQ" sz="2000" b="1" dirty="0"/>
              <a:t> الحسابات التي تفتح ومفهوم كل حساب لضمان استخراج خلاصة موحدة تعرض نتائج المعاملات المالية . وعلى الوحدات الحكومية مهما اختلفت طبيعة اعمالها ان تلتزم </a:t>
            </a:r>
            <a:r>
              <a:rPr lang="ar-IQ" sz="2000" b="1" dirty="0" err="1"/>
              <a:t>بانواع</a:t>
            </a:r>
            <a:r>
              <a:rPr lang="ar-IQ" sz="2000" b="1" dirty="0"/>
              <a:t> الحسابات المقررة من قبل السلطة المركزية وهذا يخدم السلطة المركزية عند توحيد تلك الحسابات في نهاية الشهر </a:t>
            </a:r>
            <a:r>
              <a:rPr lang="ar-IQ" sz="2000" b="1" dirty="0" err="1"/>
              <a:t>لاعداد</a:t>
            </a:r>
            <a:r>
              <a:rPr lang="ar-IQ" sz="2000" b="1" dirty="0"/>
              <a:t> ميزان المراجعة الموحد على مستوى الدولة وكذا الحال في السنة المالية عند توحيد الحسابات النهائية واعداد قائمة المركز المالي . </a:t>
            </a:r>
            <a:endParaRPr lang="en-US" sz="2000" dirty="0"/>
          </a:p>
          <a:p>
            <a:pPr marL="0" indent="0" algn="r" rtl="1">
              <a:buNone/>
            </a:pPr>
            <a:r>
              <a:rPr lang="ar-IQ" sz="2000" b="1" dirty="0"/>
              <a:t> </a:t>
            </a:r>
            <a:r>
              <a:rPr lang="ar-IQ" sz="2000" b="1" dirty="0" smtClean="0"/>
              <a:t>3- </a:t>
            </a:r>
            <a:r>
              <a:rPr lang="ar-IQ" sz="2000" b="1" dirty="0"/>
              <a:t>تحديد نماذج السجلات المحاسبية :</a:t>
            </a:r>
            <a:endParaRPr lang="en-US" sz="2000" dirty="0"/>
          </a:p>
          <a:p>
            <a:pPr marL="0" indent="0" algn="r" rtl="1">
              <a:buNone/>
            </a:pPr>
            <a:r>
              <a:rPr lang="ar-IQ" sz="2000" b="1" dirty="0"/>
              <a:t>تعد عملية توحيد نماذج السجلات المحاسبية عنصر مهم من عناصر نجاح العمل المحاسبي والتي تساعد في تحديد عدد الموظفين وتساعد في تسهيل الحصول على البيانات المالية وتحليل الوضع المالي .</a:t>
            </a:r>
            <a:endParaRPr lang="en-US" sz="2000" dirty="0"/>
          </a:p>
          <a:p>
            <a:pPr marL="0" indent="0" algn="r" rtl="1">
              <a:buNone/>
            </a:pPr>
            <a:endParaRPr lang="en-US" sz="2000" b="1" dirty="0"/>
          </a:p>
        </p:txBody>
      </p:sp>
    </p:spTree>
    <p:extLst>
      <p:ext uri="{BB962C8B-B14F-4D97-AF65-F5344CB8AC3E}">
        <p14:creationId xmlns:p14="http://schemas.microsoft.com/office/powerpoint/2010/main" val="32859108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فن الخياطه الرفيع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323</TotalTime>
  <Words>1635</Words>
  <Application>Microsoft Office PowerPoint</Application>
  <PresentationFormat>عرض على الشاشة (3:4)‏</PresentationFormat>
  <Paragraphs>112</Paragraphs>
  <Slides>12</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12</vt:i4>
      </vt:variant>
    </vt:vector>
  </HeadingPairs>
  <TitlesOfParts>
    <vt:vector size="19" baseType="lpstr">
      <vt:lpstr>Arial</vt:lpstr>
      <vt:lpstr>Calibri</vt:lpstr>
      <vt:lpstr>Garamond</vt:lpstr>
      <vt:lpstr>Times New Roman</vt:lpstr>
      <vt:lpstr>Wingdings</vt:lpstr>
      <vt:lpstr>نسق Office</vt:lpstr>
      <vt:lpstr>فن الخياطه الرفيعة</vt:lpstr>
      <vt:lpstr>   المحاسبة الحكومية</vt:lpstr>
      <vt:lpstr> الأسبوع الأول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 marsa</dc:creator>
  <cp:lastModifiedBy>al marsa</cp:lastModifiedBy>
  <cp:revision>28</cp:revision>
  <dcterms:created xsi:type="dcterms:W3CDTF">2019-09-19T18:40:57Z</dcterms:created>
  <dcterms:modified xsi:type="dcterms:W3CDTF">2019-12-16T17:28:16Z</dcterms:modified>
</cp:coreProperties>
</file>